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70" r:id="rId4"/>
    <p:sldId id="266" r:id="rId5"/>
    <p:sldId id="281" r:id="rId6"/>
    <p:sldId id="273" r:id="rId7"/>
    <p:sldId id="292" r:id="rId8"/>
    <p:sldId id="275" r:id="rId9"/>
    <p:sldId id="293" r:id="rId10"/>
    <p:sldId id="29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7"/>
    <p:restoredTop sz="94665"/>
  </p:normalViewPr>
  <p:slideViewPr>
    <p:cSldViewPr>
      <p:cViewPr>
        <p:scale>
          <a:sx n="86" d="100"/>
          <a:sy n="86" d="100"/>
        </p:scale>
        <p:origin x="2400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04E98-E75D-492D-926F-AF305C37939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506CE-360B-447F-A7F2-8723331674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800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F28879-C4CF-4D8E-A023-AFD80898206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39797A-D821-40F0-B201-0342AAE4A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6779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7030A0"/>
                </a:solidFill>
              </a:rPr>
              <a:t>Окрасочные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6D94337-A072-9646-81C6-533685432062}"/>
              </a:ext>
            </a:extLst>
          </p:cNvPr>
          <p:cNvSpPr/>
          <p:nvPr/>
        </p:nvSpPr>
        <p:spPr>
          <a:xfrm>
            <a:off x="1844824" y="692696"/>
            <a:ext cx="5454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Сушка окрашенных изделий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8DA1FE2-F9E1-A74E-B12B-90CE831C34A7}"/>
              </a:ext>
            </a:extLst>
          </p:cNvPr>
          <p:cNvSpPr/>
          <p:nvPr/>
        </p:nvSpPr>
        <p:spPr>
          <a:xfrm>
            <a:off x="647564" y="1267040"/>
            <a:ext cx="7848872" cy="4898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Режим сушки (температура и её продолжительность) устанавливаются согласно техническим условиям на лакокрасочные материалы и в зависимости от материала изделия. По сравнению с естественной искусственная сушка даёт значительную экономию во времени высыхания, сокращает потребность в производственных площадях. Применяются следующие методы искусственной сушки.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Сушка подогретым воздухом в закрытых камерах (с паровым, газовым или электрическим подогревом воздуха) при температурах 55 -22 С. Применима для изделий любой формы и размеров.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Сушка лучистой энергией (рефлекторная) основана на интенсивном и быстром нагреве окрашенной поверхности металла за счёт теплового (инфракрасного) излучения источника света, направленного на поверхность при помощи рефлектора. 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Сушка электрическим током высокой частоты (индукционная). Применима только для однородных изделий из стали при защитной окраске. Сушка эффективна при температурах порядка 250-280" С. </a:t>
            </a:r>
            <a:endParaRPr lang="ru-RU" sz="1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3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67544" y="548680"/>
            <a:ext cx="8183562" cy="1050925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7030A0"/>
                </a:solidFill>
                <a:effectLst/>
              </a:rPr>
              <a:t>Общая характеристика окрасочных работ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5026" y="2276872"/>
            <a:ext cx="58452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Окрасочные работы должны быть безопасными на всех стадиях. При проведении окрасочных работ должны быть предусмотрены меры, устраняющие условия возникновения взрывов и пожаров. Уровни опасных и вредных производственных факторов при окрасочных работах не должны превышать предельно допустимых значений, предусмотренных государственными стандартами и санитарно-гигиеническими нормами.</a:t>
            </a:r>
          </a:p>
          <a:p>
            <a:pPr algn="just"/>
            <a:r>
              <a:rPr lang="ru-RU" dirty="0"/>
              <a:t> </a:t>
            </a:r>
          </a:p>
        </p:txBody>
      </p:sp>
      <p:pic>
        <p:nvPicPr>
          <p:cNvPr id="6" name="Рисунок 5" descr="http://propertysalon.com/wp-content/uploads/cache/1091_BnHov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28336" y="4616093"/>
            <a:ext cx="200025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54" name="Picture 2" descr="Лакокрасочные материалы. Технологии применения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365"/>
          <a:stretch/>
        </p:blipFill>
        <p:spPr bwMode="auto">
          <a:xfrm>
            <a:off x="6516216" y="1628800"/>
            <a:ext cx="2343150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samara.vertical.ru/upload/img/content/grunt/grunt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24128" y="1412776"/>
            <a:ext cx="3095625" cy="1857375"/>
          </a:xfrm>
          <a:prstGeom prst="rect">
            <a:avLst/>
          </a:prstGeom>
          <a:noFill/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FE85990-6464-394C-8FC8-42038B562946}"/>
              </a:ext>
            </a:extLst>
          </p:cNvPr>
          <p:cNvSpPr txBox="1">
            <a:spLocks/>
          </p:cNvSpPr>
          <p:nvPr/>
        </p:nvSpPr>
        <p:spPr>
          <a:xfrm>
            <a:off x="467544" y="548681"/>
            <a:ext cx="8183562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200" dirty="0">
                <a:solidFill>
                  <a:srgbClr val="7030A0"/>
                </a:solidFill>
                <a:effectLst/>
              </a:rPr>
              <a:t>Этапы окрасочных работ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27931D2-677E-0040-B31E-F698CE231CEC}"/>
              </a:ext>
            </a:extLst>
          </p:cNvPr>
          <p:cNvSpPr/>
          <p:nvPr/>
        </p:nvSpPr>
        <p:spPr>
          <a:xfrm>
            <a:off x="482030" y="1412776"/>
            <a:ext cx="549877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Окраска разбита на два этапа: грунтовка и окраска. По этой схеме все детали и узлы проходят предварительную грунтовку в цехах-изготовителях и затем после сборки окрашиваются.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Окраска разбита на несколько этапов: грунтовка -- предварительная окраска -- окончательная окраска.. Например, грунтовка в деталях, затем механическая их обработка и сборка узлов, потом предварительная окраска до сборки и испытания всего изделия и, наконец, окончательная окраска изделия в собранном виде. </a:t>
            </a:r>
          </a:p>
          <a:p>
            <a:pPr algn="just"/>
            <a:r>
              <a:rPr lang="ru-RU" dirty="0"/>
              <a:t> </a:t>
            </a:r>
          </a:p>
        </p:txBody>
      </p:sp>
      <p:pic>
        <p:nvPicPr>
          <p:cNvPr id="6" name="Picture 3" descr="http://www.metaprom.ru/board_foto/1320302403foto1_big.jpg">
            <a:extLst>
              <a:ext uri="{FF2B5EF4-FFF2-40B4-BE49-F238E27FC236}">
                <a16:creationId xmlns:a16="http://schemas.microsoft.com/office/drawing/2014/main" id="{DB2AD807-16B2-954F-9F22-BBE8C0535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80806" y="3639779"/>
            <a:ext cx="2699792" cy="2024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6114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AutoShape 3"/>
          <p:cNvSpPr>
            <a:spLocks noChangeArrowheads="1"/>
          </p:cNvSpPr>
          <p:nvPr/>
        </p:nvSpPr>
        <p:spPr bwMode="gray">
          <a:xfrm>
            <a:off x="1198057" y="1483891"/>
            <a:ext cx="711200" cy="1319212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gray">
          <a:xfrm>
            <a:off x="719642" y="620688"/>
            <a:ext cx="7509958" cy="648072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38100" algn="ctr">
            <a:solidFill>
              <a:srgbClr val="7030A0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Лакокрасочные материалы</a:t>
            </a:r>
            <a:endParaRPr lang="en-US" sz="2800" b="1" dirty="0">
              <a:solidFill>
                <a:srgbClr val="002060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505568" y="2996488"/>
            <a:ext cx="1787527" cy="2200274"/>
            <a:chOff x="4272" y="2823"/>
            <a:chExt cx="1126" cy="1386"/>
          </a:xfrm>
        </p:grpSpPr>
        <p:sp>
          <p:nvSpPr>
            <p:cNvPr id="69639" name="Oval 7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9640" name="Oval 8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41" name="Oval 9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42" name="Oval 10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9643" name="Picture 11" descr="Picture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44" name="Text Box 12"/>
            <p:cNvSpPr txBox="1">
              <a:spLocks noChangeArrowheads="1"/>
            </p:cNvSpPr>
            <p:nvPr/>
          </p:nvSpPr>
          <p:spPr bwMode="gray">
            <a:xfrm>
              <a:off x="4278" y="3918"/>
              <a:ext cx="1120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Verdana" pitchFamily="34" charset="0"/>
                </a:rPr>
                <a:t>Вспомогательные</a:t>
              </a:r>
            </a:p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Verdana" pitchFamily="34" charset="0"/>
                </a:rPr>
                <a:t> составы</a:t>
              </a:r>
              <a:endParaRPr lang="en-US" sz="1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571239" y="3023235"/>
            <a:ext cx="1544638" cy="1766887"/>
            <a:chOff x="3024" y="2823"/>
            <a:chExt cx="973" cy="1113"/>
          </a:xfrm>
        </p:grpSpPr>
        <p:sp>
          <p:nvSpPr>
            <p:cNvPr id="69646" name="Oval 14"/>
            <p:cNvSpPr>
              <a:spLocks noChangeArrowheads="1"/>
            </p:cNvSpPr>
            <p:nvPr/>
          </p:nvSpPr>
          <p:spPr bwMode="gray">
            <a:xfrm>
              <a:off x="3120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9647" name="Oval 15"/>
            <p:cNvSpPr>
              <a:spLocks noChangeArrowheads="1"/>
            </p:cNvSpPr>
            <p:nvPr/>
          </p:nvSpPr>
          <p:spPr bwMode="gray">
            <a:xfrm>
              <a:off x="3024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48" name="Oval 16"/>
            <p:cNvSpPr>
              <a:spLocks noChangeArrowheads="1"/>
            </p:cNvSpPr>
            <p:nvPr/>
          </p:nvSpPr>
          <p:spPr bwMode="gray">
            <a:xfrm>
              <a:off x="3045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5001"/>
                  </a:schemeClr>
                </a:gs>
                <a:gs pos="100000">
                  <a:schemeClr val="accent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49" name="Oval 17"/>
            <p:cNvSpPr>
              <a:spLocks noChangeArrowheads="1"/>
            </p:cNvSpPr>
            <p:nvPr/>
          </p:nvSpPr>
          <p:spPr bwMode="gray">
            <a:xfrm>
              <a:off x="3081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9650" name="Picture 18" descr="Picture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045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51" name="Text Box 19"/>
            <p:cNvSpPr txBox="1">
              <a:spLocks noChangeArrowheads="1"/>
            </p:cNvSpPr>
            <p:nvPr/>
          </p:nvSpPr>
          <p:spPr bwMode="gray">
            <a:xfrm>
              <a:off x="3137" y="3213"/>
              <a:ext cx="724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>
                  <a:solidFill>
                    <a:srgbClr val="FFFFFF"/>
                  </a:solidFill>
                  <a:latin typeface="Verdana" pitchFamily="34" charset="0"/>
                </a:rPr>
                <a:t>Олифы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699792" y="2996952"/>
            <a:ext cx="1544638" cy="1766887"/>
            <a:chOff x="1776" y="2823"/>
            <a:chExt cx="973" cy="1113"/>
          </a:xfrm>
        </p:grpSpPr>
        <p:sp>
          <p:nvSpPr>
            <p:cNvPr id="69653" name="Oval 21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CF0FE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9654" name="Oval 22"/>
            <p:cNvSpPr>
              <a:spLocks noChangeArrowheads="1"/>
            </p:cNvSpPr>
            <p:nvPr/>
          </p:nvSpPr>
          <p:spPr bwMode="gray">
            <a:xfrm>
              <a:off x="1776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55" name="Oval 23"/>
            <p:cNvSpPr>
              <a:spLocks noChangeArrowheads="1"/>
            </p:cNvSpPr>
            <p:nvPr/>
          </p:nvSpPr>
          <p:spPr bwMode="gray">
            <a:xfrm>
              <a:off x="1797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56" name="Oval 24"/>
            <p:cNvSpPr>
              <a:spLocks noChangeArrowheads="1"/>
            </p:cNvSpPr>
            <p:nvPr/>
          </p:nvSpPr>
          <p:spPr bwMode="gray">
            <a:xfrm>
              <a:off x="1833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9657" name="Picture 25" descr="Picture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58" name="Text Box 26"/>
            <p:cNvSpPr txBox="1">
              <a:spLocks noChangeArrowheads="1"/>
            </p:cNvSpPr>
            <p:nvPr/>
          </p:nvSpPr>
          <p:spPr bwMode="gray">
            <a:xfrm>
              <a:off x="1978" y="3213"/>
              <a:ext cx="539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>
                  <a:solidFill>
                    <a:srgbClr val="FFFFFF"/>
                  </a:solidFill>
                  <a:latin typeface="Verdana" pitchFamily="34" charset="0"/>
                </a:rPr>
                <a:t>Лаки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803564" y="2996488"/>
            <a:ext cx="1544637" cy="1804987"/>
            <a:chOff x="555" y="2799"/>
            <a:chExt cx="973" cy="1137"/>
          </a:xfrm>
        </p:grpSpPr>
        <p:sp>
          <p:nvSpPr>
            <p:cNvPr id="69660" name="Oval 28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E8EDFE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69661" name="Oval 29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62" name="Oval 30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663" name="Oval 31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69664" name="Picture 32" descr="Picture1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570" y="2799"/>
              <a:ext cx="616" cy="616"/>
            </a:xfrm>
            <a:prstGeom prst="rect">
              <a:avLst/>
            </a:prstGeom>
            <a:noFill/>
          </p:spPr>
        </p:pic>
        <p:sp>
          <p:nvSpPr>
            <p:cNvPr id="69665" name="Text Box 33"/>
            <p:cNvSpPr txBox="1">
              <a:spLocks noChangeArrowheads="1"/>
            </p:cNvSpPr>
            <p:nvPr/>
          </p:nvSpPr>
          <p:spPr bwMode="gray">
            <a:xfrm>
              <a:off x="681" y="3188"/>
              <a:ext cx="717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>
                  <a:solidFill>
                    <a:srgbClr val="FFFFFF"/>
                  </a:solidFill>
                  <a:latin typeface="Verdana" pitchFamily="34" charset="0"/>
                </a:rPr>
                <a:t>Краски</a:t>
              </a:r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35" name="AutoShape 3"/>
          <p:cNvSpPr>
            <a:spLocks noChangeArrowheads="1"/>
          </p:cNvSpPr>
          <p:nvPr/>
        </p:nvSpPr>
        <p:spPr bwMode="gray">
          <a:xfrm>
            <a:off x="3113015" y="1462396"/>
            <a:ext cx="711200" cy="1319212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AutoShape 3"/>
          <p:cNvSpPr>
            <a:spLocks noChangeArrowheads="1"/>
          </p:cNvSpPr>
          <p:nvPr/>
        </p:nvSpPr>
        <p:spPr bwMode="gray">
          <a:xfrm>
            <a:off x="4932040" y="1484784"/>
            <a:ext cx="711200" cy="1319212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20999997" rev="0"/>
            </a:camera>
            <a:lightRig rig="threePt" dir="t"/>
          </a:scene3d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AutoShape 3"/>
          <p:cNvSpPr>
            <a:spLocks noChangeArrowheads="1"/>
          </p:cNvSpPr>
          <p:nvPr/>
        </p:nvSpPr>
        <p:spPr bwMode="gray">
          <a:xfrm>
            <a:off x="6878913" y="1483891"/>
            <a:ext cx="711200" cy="1319212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Text Box 19"/>
          <p:cNvSpPr txBox="1">
            <a:spLocks noChangeArrowheads="1"/>
          </p:cNvSpPr>
          <p:nvPr/>
        </p:nvSpPr>
        <p:spPr bwMode="gray">
          <a:xfrm>
            <a:off x="6486191" y="3375532"/>
            <a:ext cx="16177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FFFF"/>
                </a:solidFill>
                <a:latin typeface="Verdana" pitchFamily="34" charset="0"/>
              </a:rPr>
              <a:t>Грунтовки и</a:t>
            </a:r>
          </a:p>
          <a:p>
            <a:pPr algn="ctr"/>
            <a:r>
              <a:rPr lang="ru-RU" sz="1600" b="1" dirty="0">
                <a:solidFill>
                  <a:srgbClr val="FFFFFF"/>
                </a:solidFill>
                <a:latin typeface="Verdana" pitchFamily="34" charset="0"/>
              </a:rPr>
              <a:t>шпатлевки</a:t>
            </a:r>
            <a:endParaRPr lang="en-US" sz="1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animBg="1"/>
      <p:bldP spid="69636" grpId="0" animBg="1"/>
      <p:bldP spid="35" grpId="0" animBg="1"/>
      <p:bldP spid="36" grpId="0" animBg="1"/>
      <p:bldP spid="37" grpId="0" animBg="1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272635"/>
            <a:ext cx="38807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По целевому использованию:</a:t>
            </a:r>
            <a:br>
              <a:rPr lang="ru-RU" dirty="0">
                <a:solidFill>
                  <a:srgbClr val="7030A0"/>
                </a:solidFill>
              </a:rPr>
            </a:br>
            <a:r>
              <a:rPr lang="ru-RU" dirty="0"/>
              <a:t>- для древесины;</a:t>
            </a:r>
            <a:br>
              <a:rPr lang="ru-RU" dirty="0"/>
            </a:br>
            <a:r>
              <a:rPr lang="ru-RU" dirty="0"/>
              <a:t>- металлов;</a:t>
            </a:r>
            <a:br>
              <a:rPr lang="ru-RU" dirty="0"/>
            </a:br>
            <a:r>
              <a:rPr lang="ru-RU" dirty="0"/>
              <a:t>- пластиков;</a:t>
            </a:r>
            <a:br>
              <a:rPr lang="ru-RU" dirty="0"/>
            </a:br>
            <a:r>
              <a:rPr lang="ru-RU" dirty="0"/>
              <a:t>- камня и штукатурки;</a:t>
            </a:r>
            <a:br>
              <a:rPr lang="ru-RU" dirty="0"/>
            </a:br>
            <a:r>
              <a:rPr lang="ru-RU" dirty="0"/>
              <a:t>- кожи;</a:t>
            </a:r>
            <a:br>
              <a:rPr lang="ru-RU" dirty="0"/>
            </a:br>
            <a:r>
              <a:rPr lang="ru-RU" dirty="0"/>
              <a:t>- универсальные и др. </a:t>
            </a:r>
          </a:p>
          <a:p>
            <a:endParaRPr lang="ru-RU" dirty="0"/>
          </a:p>
          <a:p>
            <a:r>
              <a:rPr lang="ru-RU" b="1" dirty="0">
                <a:solidFill>
                  <a:srgbClr val="7030A0"/>
                </a:solidFill>
              </a:rPr>
              <a:t>По способу нанесения:</a:t>
            </a:r>
            <a:br>
              <a:rPr lang="ru-RU" dirty="0"/>
            </a:br>
            <a:r>
              <a:rPr lang="ru-RU" dirty="0"/>
              <a:t>- кистью (лаки, краски);</a:t>
            </a:r>
            <a:br>
              <a:rPr lang="ru-RU" dirty="0"/>
            </a:br>
            <a:r>
              <a:rPr lang="ru-RU" dirty="0"/>
              <a:t>- тампоном (лаки);</a:t>
            </a:r>
            <a:br>
              <a:rPr lang="ru-RU" dirty="0"/>
            </a:br>
            <a:r>
              <a:rPr lang="ru-RU" dirty="0"/>
              <a:t>- распылением;</a:t>
            </a:r>
            <a:br>
              <a:rPr lang="ru-RU" dirty="0"/>
            </a:br>
            <a:r>
              <a:rPr lang="ru-RU" dirty="0"/>
              <a:t>- валиком.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0304" y="1267877"/>
            <a:ext cx="4328160" cy="4118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Признаки, по которым построена классификация </a:t>
            </a:r>
          </a:p>
          <a:p>
            <a:pPr algn="ctr"/>
            <a:r>
              <a:rPr lang="ru-RU" sz="2000" b="1" dirty="0">
                <a:solidFill>
                  <a:srgbClr val="7030A0"/>
                </a:solidFill>
              </a:rPr>
              <a:t>окрасочных цехов, отделений и участков: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3DE42ED-C32A-3D4D-BCAA-889807C882E0}"/>
              </a:ext>
            </a:extLst>
          </p:cNvPr>
          <p:cNvSpPr/>
          <p:nvPr/>
        </p:nvSpPr>
        <p:spPr>
          <a:xfrm>
            <a:off x="582588" y="1256566"/>
            <a:ext cx="8064896" cy="5033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размеры окрашиваемых изделий: крупные изделия (паровозы, вагоны, станки и т. п.) ориентировочным весом 5--100 т и выше --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класс; средние изделия (автомобили, тракторы, сельхозмашины и т. п.) ориентировочным весом 0,1 - 10,0 т-- II класс; мелкие изделия (велосипеды, пишущие машинки и т. п.) ориентировочным весом до 0,1 т -- III класс;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тип производства, который в зависимости от размеров программы может быть массовым, крупносерийным, серийным, мелкосерийным и индивидуальным;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метод окраски и сушка окрашиваемых изделий, преобладающий в цехе и являющийся наиболее экономичным для изделий данного габарита и заданной программы </a:t>
            </a:r>
          </a:p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организация производства.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B9F298D-1DD7-0644-A1A1-DA77EAF67413}"/>
              </a:ext>
            </a:extLst>
          </p:cNvPr>
          <p:cNvSpPr/>
          <p:nvPr/>
        </p:nvSpPr>
        <p:spPr>
          <a:xfrm>
            <a:off x="935596" y="1327559"/>
            <a:ext cx="7272808" cy="4202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технологического процесса начинается с принципиального выбора типа лакокрасочного материала, соответствующего по своим качествам предъявленным техническим условиям на окраску, и связанных с ним грунтовочных и шпаклевочных материалов.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выбора основного лакокрасочного материала в зависимости от состояния поверхности перед окраской и требований к её качеству устанавливаются методы механической и химической подготовки поверхности и необходимое число слоев покрытий (шпатлёвка, окраска, лакировка и пр.).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D213A1C-EF76-444B-BAAD-FAA2045F541E}"/>
              </a:ext>
            </a:extLst>
          </p:cNvPr>
          <p:cNvSpPr/>
          <p:nvPr/>
        </p:nvSpPr>
        <p:spPr>
          <a:xfrm>
            <a:off x="1295636" y="764704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Разработка технологического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60982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980728"/>
            <a:ext cx="8352928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суспензия пигментов или их смеси с наполнителями в масле, олифе, эмульсии, латексе или другом пленкообразующем веществе, образующая после высыхания непрозрачную окрашенную однородную пленку.</a:t>
            </a:r>
          </a:p>
          <a:p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Краски по природе пленкообразователя подразделяют 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масляные, эмалевые, водно-дисперсионные, клеевые. </a:t>
            </a:r>
          </a:p>
          <a:p>
            <a:endParaRPr lang="ru-RU" dirty="0"/>
          </a:p>
        </p:txBody>
      </p:sp>
      <p:pic>
        <p:nvPicPr>
          <p:cNvPr id="5" name="Picture 2" descr="&amp;Kcy;&amp;ocy;&amp;lcy;&amp;iecy;&amp;rcy;&amp;ocy;&amp;vcy;&amp;kcy;&amp;acy; &amp;kcy;&amp;rcy;&amp;acy;&amp;scy;&amp;kcy;&amp;icy;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224" y="2924944"/>
            <a:ext cx="1684976" cy="357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3212976"/>
          <a:ext cx="5085080" cy="1123950"/>
        </p:xfrm>
        <a:graphic>
          <a:graphicData uri="http://schemas.openxmlformats.org/drawingml/2006/table">
            <a:tbl>
              <a:tblPr/>
              <a:tblGrid>
                <a:gridCol w="744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8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1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r>
                        <a:rPr lang="ru-RU" sz="1000" dirty="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000" dirty="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33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Белый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Голубой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Салатовый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Кремовый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Розовый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Желтый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Фиолетовый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Сурик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latin typeface="Times New Roman"/>
                        </a:rPr>
                        <a:t>Синий</a:t>
                      </a:r>
                      <a:endParaRPr lang="ru-RU" sz="100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/>
                        </a:rPr>
                        <a:t>Красный</a:t>
                      </a:r>
                      <a:endParaRPr lang="ru-RU" sz="10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74BBC6F-3263-8049-AC95-1031720E66C1}"/>
              </a:ext>
            </a:extLst>
          </p:cNvPr>
          <p:cNvSpPr/>
          <p:nvPr/>
        </p:nvSpPr>
        <p:spPr>
          <a:xfrm>
            <a:off x="1295636" y="539661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Краски и эмали</a:t>
            </a:r>
          </a:p>
        </p:txBody>
      </p:sp>
      <p:pic>
        <p:nvPicPr>
          <p:cNvPr id="8" name="Рисунок 7" descr="http://cargeometry.com/uploads/posts/2010-08/1282170766_kraski.jpg">
            <a:extLst>
              <a:ext uri="{FF2B5EF4-FFF2-40B4-BE49-F238E27FC236}">
                <a16:creationId xmlns:a16="http://schemas.microsoft.com/office/drawing/2014/main" id="{8597BC78-A5D0-8F43-9224-589D7CF4637B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6604"/>
          <a:stretch/>
        </p:blipFill>
        <p:spPr bwMode="auto">
          <a:xfrm>
            <a:off x="1691680" y="4572683"/>
            <a:ext cx="3240360" cy="17762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4931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987FDE-9FCC-874E-8BAB-053AA39992B8}"/>
              </a:ext>
            </a:extLst>
          </p:cNvPr>
          <p:cNvSpPr/>
          <p:nvPr/>
        </p:nvSpPr>
        <p:spPr>
          <a:xfrm>
            <a:off x="1295636" y="620688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Методы и способы окрасочных работ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AC849A3-A9DA-6843-B776-C705D141FCB2}"/>
              </a:ext>
            </a:extLst>
          </p:cNvPr>
          <p:cNvSpPr/>
          <p:nvPr/>
        </p:nvSpPr>
        <p:spPr>
          <a:xfrm>
            <a:off x="539552" y="1268760"/>
            <a:ext cx="8045953" cy="4556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выборе методов нанесения окрасочных смесей можно пользоваться следующими положениями. Окраска кистью пригодна для окраски самых разнообразных изделий. Несмотря на свою универсальность и хорошее качество покрытия, применяется преимущественно в небольших производствах.</a:t>
            </a:r>
            <a:endParaRPr lang="ru-RU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Окраска окунанием применяется для изделий обтекаемой формы, не имеющих .карманов" и „пазух", где может задержаться краска при извлечении деталей из окрасочной ванны. 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Обливание применяется для окраски больших поверхностей (вместо окунания). 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Воздушное распыление (пульверизация) пригодно для декоративной и защитной окраски изделий различной конфигурации и размеров. </a:t>
            </a: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Окраска в барабанах, колоколах, автоматах и пр. обладает большой производительностью и применима для окраски разнообразных мелких деталей в условиях массового производства.</a:t>
            </a:r>
            <a:endParaRPr lang="ru-RU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Окраска накаткой заключается в том, что краска рисунком наносится на цилиндрические валики, при помощи которых затем переносится на окрашиваемый предмет. </a:t>
            </a:r>
            <a:endParaRPr lang="ru-RU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27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1098</TotalTime>
  <Words>771</Words>
  <Application>Microsoft Macintosh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Times New Roman</vt:lpstr>
      <vt:lpstr>Verdana</vt:lpstr>
      <vt:lpstr>Wingdings 2</vt:lpstr>
      <vt:lpstr>Аспект</vt:lpstr>
      <vt:lpstr>Окрасочные работы</vt:lpstr>
      <vt:lpstr>Общая характеристика окрасочных работ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206</dc:creator>
  <cp:lastModifiedBy>Дарья Гобято</cp:lastModifiedBy>
  <cp:revision>107</cp:revision>
  <dcterms:created xsi:type="dcterms:W3CDTF">2012-11-29T01:10:50Z</dcterms:created>
  <dcterms:modified xsi:type="dcterms:W3CDTF">2020-09-09T12:34:33Z</dcterms:modified>
</cp:coreProperties>
</file>